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330" r:id="rId3"/>
    <p:sldId id="265" r:id="rId4"/>
    <p:sldId id="293" r:id="rId5"/>
    <p:sldId id="294" r:id="rId6"/>
    <p:sldId id="338" r:id="rId7"/>
    <p:sldId id="257" r:id="rId8"/>
    <p:sldId id="304" r:id="rId9"/>
    <p:sldId id="297" r:id="rId10"/>
    <p:sldId id="305" r:id="rId11"/>
    <p:sldId id="259" r:id="rId12"/>
    <p:sldId id="266" r:id="rId13"/>
    <p:sldId id="261" r:id="rId14"/>
    <p:sldId id="269" r:id="rId15"/>
    <p:sldId id="272" r:id="rId16"/>
    <p:sldId id="277" r:id="rId17"/>
    <p:sldId id="306" r:id="rId18"/>
    <p:sldId id="324" r:id="rId19"/>
    <p:sldId id="307" r:id="rId20"/>
    <p:sldId id="270" r:id="rId21"/>
    <p:sldId id="271" r:id="rId22"/>
    <p:sldId id="308" r:id="rId23"/>
    <p:sldId id="273" r:id="rId24"/>
    <p:sldId id="331" r:id="rId25"/>
    <p:sldId id="309" r:id="rId26"/>
    <p:sldId id="326" r:id="rId27"/>
    <p:sldId id="310" r:id="rId28"/>
    <p:sldId id="312" r:id="rId29"/>
    <p:sldId id="274" r:id="rId30"/>
    <p:sldId id="311" r:id="rId31"/>
    <p:sldId id="313" r:id="rId32"/>
    <p:sldId id="327" r:id="rId33"/>
    <p:sldId id="316" r:id="rId34"/>
    <p:sldId id="332" r:id="rId35"/>
    <p:sldId id="315" r:id="rId36"/>
    <p:sldId id="333" r:id="rId37"/>
    <p:sldId id="314" r:id="rId38"/>
    <p:sldId id="275" r:id="rId39"/>
    <p:sldId id="334" r:id="rId40"/>
    <p:sldId id="335" r:id="rId41"/>
    <p:sldId id="322" r:id="rId42"/>
    <p:sldId id="317" r:id="rId43"/>
    <p:sldId id="319" r:id="rId44"/>
    <p:sldId id="328" r:id="rId45"/>
    <p:sldId id="336" r:id="rId46"/>
    <p:sldId id="318" r:id="rId47"/>
    <p:sldId id="320" r:id="rId48"/>
    <p:sldId id="329" r:id="rId49"/>
    <p:sldId id="337" r:id="rId50"/>
    <p:sldId id="321" r:id="rId51"/>
    <p:sldId id="323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33"/>
    <p:restoredTop sz="94807"/>
  </p:normalViewPr>
  <p:slideViewPr>
    <p:cSldViewPr snapToGrid="0" snapToObjects="1">
      <p:cViewPr varScale="1">
        <p:scale>
          <a:sx n="109" d="100"/>
          <a:sy n="109" d="100"/>
        </p:scale>
        <p:origin x="208" y="4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7" d="100"/>
          <a:sy n="107" d="100"/>
        </p:scale>
        <p:origin x="3448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png>
</file>

<file path=ppt/media/image33.png>
</file>

<file path=ppt/media/image34.png>
</file>

<file path=ppt/media/image35.png>
</file>

<file path=ppt/media/image36.gif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D4FDB-1B73-C744-8846-5C38F43EA580}" type="datetimeFigureOut">
              <a:rPr lang="en-US" smtClean="0"/>
              <a:t>4/15/19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2C734-1B04-9B49-95BB-1815E4181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70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3483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06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Each container is isolated, they need to communicate over the 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386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578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91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7891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346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995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E.g. can run ruby2.5 and ruby2.0 on different containers on same host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671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123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31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18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213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851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2C734-1B04-9B49-95BB-1815E4181A9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761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1C385-933A-F84E-B157-C521978BA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B88888-4679-ED41-A721-5A5EA7A041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A7D87-C66F-C649-B67F-638D5EF24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72950F-28BD-164D-8A71-30E94F4C9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DF6C0-4F60-C644-87E5-BBF7D92FC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85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9C192-0373-6447-9C03-3661A0346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4F8B61-DEBA-3246-9123-CBE0562AD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08812-8986-2F46-8B25-7B5C2B9C3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E0EEA-8148-B641-8EF4-FFCD35B45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346EB-EE69-E845-BB02-0FF1578FF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824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BBA6A0-E1EA-EF48-84C1-60F5584095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4D06F-97E0-AB4C-8943-805B747566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61CC6-4B3E-C446-BDC7-6F09951B6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1DA4A-F4D3-324D-85D7-25F7375E1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956BC-8A86-B84F-B0DB-A862CBAC1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51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5C8E7-D04D-DA43-A5E0-761B07ADA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42D56-9BC5-C54F-AB20-E374EC5210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3A79F-3B27-D240-80B7-E52B624BB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FC1F2-0456-B644-8D90-065A999CF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FBCB1-9981-4F48-A6BB-1382F9F28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68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F0CA2-B233-DF43-B68B-D6631EE6A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C30BFB-0CE7-6347-916E-BBFCE19C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B39AF-24DF-3C49-B6CF-B885D3410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D8E34-B5DE-1B40-A379-4E98B3B10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90BF9-3D3D-BC45-A700-5D292ADBA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25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64D34-2858-2C45-849F-CB8A5082B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848A8-931E-184C-B7E5-6D1F7848E5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C4ADF7-B446-9347-B3A2-EA437E981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7D1B1A-956D-0B41-A78C-805687A3B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B9708-D10D-0540-8D3C-94F413CFF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95A532-A4CE-084A-8342-93950F74A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72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54105-E5D2-814A-90B7-A7A2E8813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CDAB5C-D459-544F-BF0E-0D9216A4B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C4646-B0BC-734E-B6AB-AEF1C986D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DF1B20-0CE5-524B-8EF5-519CAE72AF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5888C4-073D-474A-B8E7-683CE84FEE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CD445E-073A-6747-9783-3816AF3F0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AA3F86-1F1F-7C47-BEE6-D3E80899C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3D2C96-AC88-6449-9176-406208DFD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37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1CF5C-2E30-E641-90D6-E050682CB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238371-B497-A240-83B8-2F5A135A7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A4172D-1554-4B46-8107-3706F8F1B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699C20-9AD1-3C4B-AF12-9DEFC9D51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142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7B0DC0-BAAE-7A49-97AA-E20FFE672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2809DF-1D69-164C-9DD5-1468C72D5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218C3-0C15-2642-8171-DD2319165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31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0E808-904A-CD4E-82F2-9EACC2470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9A8C2-0076-694C-BC0E-BB63D8936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8D2FE2-82AC-DD47-8819-4BCA767DE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111BC3-554F-AC4A-8035-E16AAF2F9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31ADFF-AE37-D74B-AB1A-02B29B228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BE1F0-1004-9642-8664-28161F9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7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A6A78-6C1E-9941-942E-5E5902B8E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7620B7-8C97-9740-8F72-ACEBCD16D6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1D5B68-A37E-864A-B9C6-69DA0D6D52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875854-39F3-CC46-B32C-07ABCF6FA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D3C2DC-6A8B-254C-9E12-DDA7D4189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61F447-A1D9-274E-B23F-D74753099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581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EF87B1-1723-924D-9434-5D58E9CFC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5EFCB-ADD6-7D48-834A-7FB19D4706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537BA-C102-8148-B955-B3C111595F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04613-1273-2D46-BEFD-429AD2F99602}" type="datetimeFigureOut">
              <a:rPr lang="en-US" smtClean="0"/>
              <a:t>4/15/19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C7F4E-323C-074F-9492-C46E7F4976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498CE-3499-B944-AA8C-6A5EA1DC9B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EC00C-58D2-ED45-859E-1FBD0938A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086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engine/reference/run/#expose-incoming-ports" TargetMode="External"/><Relationship Id="rId2" Type="http://schemas.openxmlformats.org/officeDocument/2006/relationships/hyperlink" Target="https://docs.docker.com/engine/reference/commandline/run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patrickcullen.com/images/proxy.jpg" TargetMode="External"/><Relationship Id="rId2" Type="http://schemas.openxmlformats.org/officeDocument/2006/relationships/hyperlink" Target="https://docs.docker.com/engine/reference/commandline/network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onos.com/community/server-cloud-infrastructure/docker/understanding-and-managing-docker-container-volumes/" TargetMode="External"/><Relationship Id="rId2" Type="http://schemas.openxmlformats.org/officeDocument/2006/relationships/hyperlink" Target="https://docs.docker.com/storage/volume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docker.com/storage/bind-mounts/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ocker.com/engine/reference/commandline/logs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alestate-com-au/intro-to-docker/blob/gh-pages/exercises/ciao/index.js#L5" TargetMode="External"/><Relationship Id="rId2" Type="http://schemas.openxmlformats.org/officeDocument/2006/relationships/hyperlink" Target="https://docs.docker.com/engine/reference/commandline/run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.realestate.com.au/bharg-sharma/docker-training/blob/master/docker-container-solutions.md" TargetMode="External"/><Relationship Id="rId2" Type="http://schemas.openxmlformats.org/officeDocument/2006/relationships/image" Target="../media/image3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io.com/article/2924995/what-are-containers-and-why-do-you-need-them.html" TargetMode="External"/><Relationship Id="rId2" Type="http://schemas.openxmlformats.org/officeDocument/2006/relationships/hyperlink" Target="https://www.docker.com/resources/what-contain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dn-images-1.medium.com/max/1600/1*gVNbunchCV5wXgnwlT-iGg.jpeg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ocker.com/engine/reference/commandlin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52D45E6-4C83-1A49-8C4D-E43C7F6B64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393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CC3794-C047-524F-BA26-739C63888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06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C9DAB6-4AD9-414B-ADEB-372FC38A5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946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1C30E3-F252-6340-B986-4A4CF2D5EB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29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263E230-6403-8346-A038-56A66153A2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859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921B9D-61A3-8A43-BAFC-E06E3B9E6D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52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8C7C24-2076-8D40-AE3C-160CC40E4A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882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E21A1-4A86-0D45-9359-89F9A0A98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Like a shipping port?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78076-47E8-2F4A-A11A-1E60D9807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A ship is assigned a specific port to deliver goods.</a:t>
            </a:r>
          </a:p>
          <a:p>
            <a:r>
              <a:rPr lang="en-AU" dirty="0"/>
              <a:t>In a network, a port is a defined as a place where things can communicate with each other.</a:t>
            </a:r>
          </a:p>
          <a:p>
            <a:pPr lvl="1"/>
            <a:r>
              <a:rPr lang="en-AU" dirty="0"/>
              <a:t>E.g. port 80 for HTTP/TCP connections</a:t>
            </a:r>
          </a:p>
          <a:p>
            <a:r>
              <a:rPr lang="en-AU" dirty="0"/>
              <a:t>In Docker, a container needs a port to talk to other things too.</a:t>
            </a:r>
          </a:p>
          <a:p>
            <a:pPr lvl="1"/>
            <a:r>
              <a:rPr lang="en-AU" dirty="0"/>
              <a:t>E.g. Talk to other Docker containers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531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CC3794-C047-524F-BA26-739C63888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137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E3A1-6A50-8444-9143-470C39C6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D7905-B518-5549-95FE-015247BD0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Docker run</a:t>
            </a:r>
            <a:endParaRPr lang="en-US" dirty="0"/>
          </a:p>
          <a:p>
            <a:r>
              <a:rPr lang="en-AU" dirty="0">
                <a:hlinkClick r:id="rId3"/>
              </a:rPr>
              <a:t>Exposing 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277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754307-84CB-C340-9B79-3191D7753A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06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2B4C12-1C45-D444-90B7-72016A481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64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067E8A-FF5C-7149-BFAF-74F9596E8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6915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30C136-B553-F74C-9595-95B804680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0287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04B1BB-DADF-5D4F-9522-E94D5085D4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5218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239701-00CA-A34C-B1F3-D58DF8D8F0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8863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C8C13D-E312-6142-BB1F-67FF1125F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704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CC3794-C047-524F-BA26-739C63888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340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C1D2A-60E6-F943-82E5-1512321D4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5CDC5-801F-6044-B8E8-E59AA8CD4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hlinkClick r:id="rId2"/>
              </a:rPr>
              <a:t>Network</a:t>
            </a:r>
            <a:endParaRPr lang="en-AU" dirty="0"/>
          </a:p>
          <a:p>
            <a:r>
              <a:rPr lang="en-AU" dirty="0"/>
              <a:t>Use </a:t>
            </a:r>
            <a:r>
              <a:rPr lang="en-AU" dirty="0" err="1"/>
              <a:t>realestate</a:t>
            </a:r>
            <a:r>
              <a:rPr lang="en-AU" dirty="0"/>
              <a:t>/ciao-proxy as image for the proxy</a:t>
            </a:r>
          </a:p>
          <a:p>
            <a:pPr lvl="1"/>
            <a:r>
              <a:rPr lang="en-AU" dirty="0"/>
              <a:t>This is an NGINX server that is configured as a </a:t>
            </a:r>
            <a:r>
              <a:rPr lang="en-AU" dirty="0">
                <a:hlinkClick r:id="rId3"/>
              </a:rPr>
              <a:t>reverse proxy</a:t>
            </a:r>
            <a:endParaRPr lang="en-AU" dirty="0"/>
          </a:p>
          <a:p>
            <a:pPr lvl="1"/>
            <a:r>
              <a:rPr lang="en-AU" dirty="0"/>
              <a:t>It is currently listening on port 80</a:t>
            </a:r>
          </a:p>
          <a:p>
            <a:pPr lvl="1"/>
            <a:r>
              <a:rPr lang="en-AU" dirty="0"/>
              <a:t>It is set up to forward requests specifically to ‘app’</a:t>
            </a:r>
          </a:p>
          <a:p>
            <a:pPr lvl="1"/>
            <a:r>
              <a:rPr lang="en-AU" dirty="0"/>
              <a:t>NB: Make sure that you call your app container ‘app’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5046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D9F65B-6981-5F44-99E6-D8BC1604F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631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B17FCD-6CDD-DB40-9D3D-D389D63A0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4787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D258D5-AB33-6B4F-8312-F5A75D5D34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74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E57EB3-CA3B-FD48-AC2D-99069443EC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6386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2A9AE-8DE8-064A-8DE6-C24B1AB09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Whew, feeling a bit like this?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EC2BAC-59EC-994C-B861-BB2CE8CF0B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151" y="1836023"/>
            <a:ext cx="5629699" cy="4222274"/>
          </a:xfrm>
        </p:spPr>
      </p:pic>
    </p:spTree>
    <p:extLst>
      <p:ext uri="{BB962C8B-B14F-4D97-AF65-F5344CB8AC3E}">
        <p14:creationId xmlns:p14="http://schemas.microsoft.com/office/powerpoint/2010/main" val="23689274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5427AC-0DC3-794B-B449-238A878C5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0193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32172-1A50-ED4E-8228-9B84679E3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D83B4-B1A3-3148-86E4-FF8C706D2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hlinkClick r:id="rId2"/>
              </a:rPr>
              <a:t>Docker volume</a:t>
            </a:r>
            <a:endParaRPr lang="en-AU" dirty="0">
              <a:hlinkClick r:id="rId3"/>
            </a:endParaRPr>
          </a:p>
          <a:p>
            <a:r>
              <a:rPr lang="en-AU" dirty="0">
                <a:hlinkClick r:id="rId4"/>
              </a:rPr>
              <a:t>Docker bind mount</a:t>
            </a:r>
            <a:endParaRPr lang="en-AU" dirty="0">
              <a:hlinkClick r:id="rId3"/>
            </a:endParaRPr>
          </a:p>
          <a:p>
            <a:r>
              <a:rPr lang="en-AU" dirty="0">
                <a:hlinkClick r:id="rId3"/>
              </a:rPr>
              <a:t>Understanding volumes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9001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CC3794-C047-524F-BA26-739C63888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2259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DEEAB4-DC90-DF42-8678-ED8114CBD1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4389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1628A7-C103-0446-8647-7C227E01D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250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B28900-7AB4-474C-A42C-B4C81C5F0F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067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DD617A-1965-A148-BD6D-C4090B4D3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179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A5E3C3-0800-0041-99CB-F5E5B0B09C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775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DB3031-9111-6E4C-BDC0-975FA4EC31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614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0E6F5-B949-4741-B3EB-CB1509220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Defining a container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BD860-F345-AA43-B6C8-EBC6DC7B1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8279"/>
            <a:ext cx="10515600" cy="4295442"/>
          </a:xfrm>
        </p:spPr>
        <p:txBody>
          <a:bodyPr>
            <a:normAutofit/>
          </a:bodyPr>
          <a:lstStyle/>
          <a:p>
            <a:r>
              <a:rPr lang="en-AU" dirty="0"/>
              <a:t>A container packages up all the code and dependencies needed for an app to run</a:t>
            </a:r>
          </a:p>
          <a:p>
            <a:r>
              <a:rPr lang="en-AU" dirty="0"/>
              <a:t>Containers isolate software from environment</a:t>
            </a:r>
          </a:p>
          <a:p>
            <a:r>
              <a:rPr lang="en-AU" dirty="0"/>
              <a:t>Solves the problem of getting software to run reliably in different environments</a:t>
            </a:r>
          </a:p>
          <a:p>
            <a:r>
              <a:rPr lang="en-AU" dirty="0"/>
              <a:t>Images become containers at runtime</a:t>
            </a:r>
          </a:p>
          <a:p>
            <a:r>
              <a:rPr lang="en-AU" dirty="0"/>
              <a:t>Containers use portions of the host OS’ resources</a:t>
            </a:r>
          </a:p>
          <a:p>
            <a:r>
              <a:rPr lang="en-AU" dirty="0"/>
              <a:t>Stateless</a:t>
            </a:r>
          </a:p>
          <a:p>
            <a:pPr lvl="1"/>
            <a:r>
              <a:rPr lang="en-AU" dirty="0"/>
              <a:t>There are ways to persist data in a container</a:t>
            </a:r>
          </a:p>
        </p:txBody>
      </p:sp>
    </p:spTree>
    <p:extLst>
      <p:ext uri="{BB962C8B-B14F-4D97-AF65-F5344CB8AC3E}">
        <p14:creationId xmlns:p14="http://schemas.microsoft.com/office/powerpoint/2010/main" val="4572731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DCDDBC-305A-3D48-84BF-76952BE1E2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5290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A3142-7C56-3A44-81B8-C56C1C20E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Are we done yet? …so close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11D793-2E00-ED41-855A-D1B79A75BF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838" y="1690688"/>
            <a:ext cx="2882325" cy="5124132"/>
          </a:xfrm>
        </p:spPr>
      </p:pic>
    </p:spTree>
    <p:extLst>
      <p:ext uri="{BB962C8B-B14F-4D97-AF65-F5344CB8AC3E}">
        <p14:creationId xmlns:p14="http://schemas.microsoft.com/office/powerpoint/2010/main" val="12468839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28110F-293C-634F-838A-E9C1C449FF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5226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CC3794-C047-524F-BA26-739C63888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1249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D9237-F558-5C4D-AD0B-951FA718B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6933D-9AD5-CA46-9CAB-46EE24BE7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hlinkClick r:id="rId2"/>
              </a:rPr>
              <a:t>Docker Logs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44873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B3BB6C-D4BA-544E-83B1-1B6D09FD4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3165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C7B7CB-F44B-5F4F-8CFB-DA5D8851C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6008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CC3794-C047-524F-BA26-739C63888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6738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D9237-F558-5C4D-AD0B-951FA718B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6933D-9AD5-CA46-9CAB-46EE24BE7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hlinkClick r:id="rId2"/>
              </a:rPr>
              <a:t>Docker run</a:t>
            </a:r>
            <a:r>
              <a:rPr lang="en-AU" dirty="0"/>
              <a:t> search for –</a:t>
            </a:r>
            <a:r>
              <a:rPr lang="en-AU" dirty="0" err="1"/>
              <a:t>env</a:t>
            </a:r>
            <a:endParaRPr lang="en-AU" dirty="0"/>
          </a:p>
          <a:p>
            <a:r>
              <a:rPr lang="en-AU" dirty="0"/>
              <a:t>Code for where environment variable is: </a:t>
            </a:r>
            <a:r>
              <a:rPr lang="en-AU" dirty="0">
                <a:hlinkClick r:id="rId3"/>
              </a:rPr>
              <a:t>https://github.com/realestate-com-au/intro-to-docker/blob/gh-pages/exercises/ciao/index.js#L5</a:t>
            </a:r>
            <a:r>
              <a:rPr lang="en-AU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5452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B29389-B92D-B04D-B93A-F659B8481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9466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A65E3-BF50-504E-A623-6DB618247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Container pros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812A4-BB51-164A-BE8C-0335B1EC5F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/>
              <a:t>Containers enable isolation</a:t>
            </a:r>
          </a:p>
          <a:p>
            <a:pPr lvl="1"/>
            <a:r>
              <a:rPr lang="en-AU" dirty="0"/>
              <a:t>Decouple applications from OS</a:t>
            </a:r>
          </a:p>
          <a:p>
            <a:pPr lvl="1"/>
            <a:r>
              <a:rPr lang="en-AU" dirty="0"/>
              <a:t>Secure workspace</a:t>
            </a:r>
          </a:p>
          <a:p>
            <a:r>
              <a:rPr lang="en-AU" dirty="0"/>
              <a:t>Containers enable portability</a:t>
            </a:r>
          </a:p>
          <a:p>
            <a:pPr lvl="1"/>
            <a:r>
              <a:rPr lang="en-AU" dirty="0"/>
              <a:t>Can run on any machine, can deploy on any machine</a:t>
            </a:r>
          </a:p>
          <a:p>
            <a:pPr lvl="1"/>
            <a:r>
              <a:rPr lang="en-AU" dirty="0"/>
              <a:t>What you build and run locally is same in production</a:t>
            </a:r>
          </a:p>
          <a:p>
            <a:r>
              <a:rPr lang="en-AU" dirty="0"/>
              <a:t>Containers enable scaling </a:t>
            </a:r>
          </a:p>
          <a:p>
            <a:pPr lvl="1"/>
            <a:r>
              <a:rPr lang="en-AU" dirty="0"/>
              <a:t>Lightweight and can be modified with ease</a:t>
            </a:r>
          </a:p>
          <a:p>
            <a:r>
              <a:rPr lang="en-AU" dirty="0"/>
              <a:t>Their use</a:t>
            </a:r>
          </a:p>
          <a:p>
            <a:pPr lvl="1"/>
            <a:r>
              <a:rPr lang="en-AU" dirty="0"/>
              <a:t>Most commonly at REA we use containers to run our app images and any dependencies</a:t>
            </a:r>
          </a:p>
        </p:txBody>
      </p:sp>
    </p:spTree>
    <p:extLst>
      <p:ext uri="{BB962C8B-B14F-4D97-AF65-F5344CB8AC3E}">
        <p14:creationId xmlns:p14="http://schemas.microsoft.com/office/powerpoint/2010/main" val="32109345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495669-4C71-454A-AB43-36E6051ED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2321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6A19B-A300-ED42-9351-3C8F313B5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Woo, </a:t>
            </a:r>
            <a:r>
              <a:rPr lang="en-AU" dirty="0" err="1"/>
              <a:t>finito</a:t>
            </a:r>
            <a:r>
              <a:rPr lang="en-AU" dirty="0"/>
              <a:t>!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6E547B-3BB4-124C-B809-37187E172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5303" y="1848953"/>
            <a:ext cx="4021394" cy="402139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EA7DED-D1BC-FA4C-BB17-490473056AD4}"/>
              </a:ext>
            </a:extLst>
          </p:cNvPr>
          <p:cNvSpPr txBox="1"/>
          <p:nvPr/>
        </p:nvSpPr>
        <p:spPr>
          <a:xfrm>
            <a:off x="4122666" y="6123526"/>
            <a:ext cx="3946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And </a:t>
            </a:r>
            <a:r>
              <a:rPr lang="en-AU" dirty="0">
                <a:hlinkClick r:id="rId3"/>
              </a:rPr>
              <a:t>here</a:t>
            </a:r>
            <a:r>
              <a:rPr lang="en-AU" dirty="0"/>
              <a:t> are the solutions for 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652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3DBFC-3E8E-E142-B375-6624E76DA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Extra reading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928F0-8D33-C14E-90CE-1AF8F6EF3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hlinkClick r:id="rId2"/>
              </a:rPr>
              <a:t>What is a container</a:t>
            </a:r>
            <a:endParaRPr lang="en-AU" dirty="0"/>
          </a:p>
          <a:p>
            <a:r>
              <a:rPr lang="en-AU" dirty="0">
                <a:hlinkClick r:id="rId3"/>
              </a:rPr>
              <a:t>Why containers?</a:t>
            </a:r>
            <a:endParaRPr lang="en-AU" dirty="0">
              <a:hlinkClick r:id="rId4"/>
            </a:endParaRPr>
          </a:p>
          <a:p>
            <a:r>
              <a:rPr lang="en-AU" dirty="0">
                <a:hlinkClick r:id="rId4"/>
              </a:rPr>
              <a:t>Container vs VM</a:t>
            </a: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687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09200D-356A-A949-B1AF-9D26A0B58E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48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B8419-2FFE-8145-A3F7-BF1940287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Best resource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7F9F3-F403-1449-AF41-AF877CA2F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https://docs.docker.com/engine/reference/commandline</a:t>
            </a:r>
            <a:endParaRPr lang="en-US" dirty="0"/>
          </a:p>
          <a:p>
            <a:r>
              <a:rPr lang="en-AU" dirty="0"/>
              <a:t>L</a:t>
            </a:r>
            <a:r>
              <a:rPr lang="en-US" dirty="0" err="1"/>
              <a:t>ook</a:t>
            </a:r>
            <a:r>
              <a:rPr lang="en-US" dirty="0"/>
              <a:t> at the side tab, it consists of all </a:t>
            </a:r>
            <a:r>
              <a:rPr lang="en-US" dirty="0" err="1"/>
              <a:t>docker</a:t>
            </a:r>
            <a:r>
              <a:rPr lang="en-US" dirty="0"/>
              <a:t> commands you could ever need.</a:t>
            </a:r>
          </a:p>
        </p:txBody>
      </p:sp>
    </p:spTree>
    <p:extLst>
      <p:ext uri="{BB962C8B-B14F-4D97-AF65-F5344CB8AC3E}">
        <p14:creationId xmlns:p14="http://schemas.microsoft.com/office/powerpoint/2010/main" val="3498626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5811C5A-A70F-E04B-9403-1A559014F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567" y="313459"/>
            <a:ext cx="4984866" cy="623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01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2255</TotalTime>
  <Words>390</Words>
  <Application>Microsoft Macintosh PowerPoint</Application>
  <PresentationFormat>Widescreen</PresentationFormat>
  <Paragraphs>72</Paragraphs>
  <Slides>51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Defining a container</vt:lpstr>
      <vt:lpstr>Container pros</vt:lpstr>
      <vt:lpstr>Extra reading</vt:lpstr>
      <vt:lpstr>PowerPoint Presentation</vt:lpstr>
      <vt:lpstr>Best resource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Like a shipping port?</vt:lpstr>
      <vt:lpstr>PowerPoint Presentation</vt:lpstr>
      <vt:lpstr>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Resources</vt:lpstr>
      <vt:lpstr>PowerPoint Presentation</vt:lpstr>
      <vt:lpstr>PowerPoint Presentation</vt:lpstr>
      <vt:lpstr>PowerPoint Presentation</vt:lpstr>
      <vt:lpstr>Whew, feeling a bit like this?</vt:lpstr>
      <vt:lpstr>PowerPoint Presentation</vt:lpstr>
      <vt:lpstr>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Are we done yet? …so close</vt:lpstr>
      <vt:lpstr>PowerPoint Presentation</vt:lpstr>
      <vt:lpstr>PowerPoint Presentation</vt:lpstr>
      <vt:lpstr>Resources</vt:lpstr>
      <vt:lpstr>PowerPoint Presentation</vt:lpstr>
      <vt:lpstr>PowerPoint Presentation</vt:lpstr>
      <vt:lpstr>PowerPoint Presentation</vt:lpstr>
      <vt:lpstr>Resources</vt:lpstr>
      <vt:lpstr>PowerPoint Presentation</vt:lpstr>
      <vt:lpstr>PowerPoint Presentation</vt:lpstr>
      <vt:lpstr>Woo, finito!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105</cp:revision>
  <cp:lastPrinted>2019-04-14T07:22:20Z</cp:lastPrinted>
  <dcterms:created xsi:type="dcterms:W3CDTF">2019-04-09T08:15:52Z</dcterms:created>
  <dcterms:modified xsi:type="dcterms:W3CDTF">2019-04-15T10:51:45Z</dcterms:modified>
</cp:coreProperties>
</file>

<file path=docProps/thumbnail.jpeg>
</file>